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PT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PTSans-bold.fntdata"/><Relationship Id="rId23" Type="http://schemas.openxmlformats.org/officeDocument/2006/relationships/font" Target="fonts/PT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TSans-boldItalic.fntdata"/><Relationship Id="rId25" Type="http://schemas.openxmlformats.org/officeDocument/2006/relationships/font" Target="fonts/PT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19c8fa0ddc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19c8fa0ddc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9c8fa0ddc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9c8fa0ddc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chemeClr val="dk1"/>
                </a:solidFill>
                <a:latin typeface="Calibri"/>
                <a:ea typeface="Calibri"/>
                <a:cs typeface="Calibri"/>
                <a:sym typeface="Calibri"/>
              </a:rPr>
              <a:t>A variety of experiments were performed to determine the robot's functionality. Primarily, the team measured the robot's ability to accurately measure environmental data inside the crawlspace, how quickly the robot navigated the crawlspace, and the quality of the map and pictures that the robot formed as it maneuvered about the landscape.</a:t>
            </a:r>
            <a:endParaRPr sz="2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9ee3d6a2f1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9ee3d6a2f1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50">
                <a:solidFill>
                  <a:schemeClr val="dk1"/>
                </a:solidFill>
                <a:latin typeface="Calibri"/>
                <a:ea typeface="Calibri"/>
                <a:cs typeface="Calibri"/>
                <a:sym typeface="Calibri"/>
              </a:rPr>
              <a:t>A variety of experiments were performed to determine the robot's functionality. Primarily, the team measured the robot's ability to accurately measure environmental data inside the crawlspace, how quickly the robot navigated the crawlspace, and the quality of the map and pictures that the robot formed as it maneuvered about the landscape.</a:t>
            </a:r>
            <a:endParaRPr sz="1250">
              <a:solidFill>
                <a:schemeClr val="dk1"/>
              </a:solidFill>
              <a:latin typeface="Calibri"/>
              <a:ea typeface="Calibri"/>
              <a:cs typeface="Calibri"/>
              <a:sym typeface="Calibri"/>
            </a:endParaRPr>
          </a:p>
          <a:p>
            <a:pPr indent="0" lvl="0" marL="0" rtl="0" algn="l">
              <a:spcBef>
                <a:spcPts val="0"/>
              </a:spcBef>
              <a:spcAft>
                <a:spcPts val="0"/>
              </a:spcAft>
              <a:buNone/>
            </a:pPr>
            <a:r>
              <a:rPr lang="en" sz="1250">
                <a:solidFill>
                  <a:schemeClr val="dk1"/>
                </a:solidFill>
                <a:latin typeface="Calibri"/>
                <a:ea typeface="Calibri"/>
                <a:cs typeface="Calibri"/>
                <a:sym typeface="Calibri"/>
              </a:rPr>
              <a:t>Mention longer demo can be seen on youtube, dont wanna waste too much time on the video</a:t>
            </a:r>
            <a:endParaRPr sz="125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9c8fa0ddcf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9c8fa0ddcf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9ee3d6a2f1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9ee3d6a2f1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19c8fa0ddc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 name="Google Shape;48;g19c8fa0ddcf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650">
                <a:solidFill>
                  <a:schemeClr val="dk1"/>
                </a:solidFill>
                <a:latin typeface="Calibri"/>
                <a:ea typeface="Calibri"/>
                <a:cs typeface="Calibri"/>
                <a:sym typeface="Calibri"/>
              </a:rPr>
              <a:t>Home inspections require a trained, licensed professional crawl underneath a building to gather information on the home’s status. This takes a long time, and the environment is certainly inhospitable and sometimes dangerous. The Croomba has the potential to become an invaluable tool for the home inspection industry by automating the task of crawl space inspection, and a fleet of robots could survey multiple sites simultaneously</a:t>
            </a:r>
            <a:endParaRPr sz="20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19c8fa0ddcf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g19c8fa0ddcf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50">
                <a:solidFill>
                  <a:schemeClr val="dk1"/>
                </a:solidFill>
                <a:latin typeface="PT Sans"/>
                <a:ea typeface="PT Sans"/>
                <a:cs typeface="PT Sans"/>
                <a:sym typeface="PT Sans"/>
              </a:rPr>
              <a:t>The objective of the Croomba project is to create a robot capable of inspecting a crawl space autonomously while also taking pictures and recording sensor data throughout. We have designed, ordered, and built the robot hardware while also setting up programs to demonstrate basic functionality. The team has also integrated features for improvements with future editions of the Croomba. We made the designs with a focus on modularity to allow for a concentration on atomic subsystems while also keeping the appropriate industry standards in mind.</a:t>
            </a:r>
            <a:endParaRPr sz="1700">
              <a:latin typeface="PT Sans"/>
              <a:ea typeface="PT Sans"/>
              <a:cs typeface="PT Sans"/>
              <a:sym typeface="PT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9c8fa0ddcf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9c8fa0ddcf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9c8fa0ddcf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9c8fa0ddcf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three main principles I designed the power system for were Safety, Versatility and Durability.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We identified the power </a:t>
            </a:r>
            <a:r>
              <a:rPr lang="en"/>
              <a:t>subsystem</a:t>
            </a:r>
            <a:r>
              <a:rPr lang="en"/>
              <a:t> early on as needing the most thought toward failure modes and Risk Mitigation.</a:t>
            </a:r>
            <a:endParaRPr/>
          </a:p>
          <a:p>
            <a:pPr indent="0" lvl="0" marL="0" rtl="0" algn="l">
              <a:spcBef>
                <a:spcPts val="0"/>
              </a:spcBef>
              <a:spcAft>
                <a:spcPts val="0"/>
              </a:spcAft>
              <a:buNone/>
            </a:pPr>
            <a:r>
              <a:rPr lang="en"/>
              <a:t> The wires are all gauged according to the </a:t>
            </a:r>
            <a:r>
              <a:rPr lang="en"/>
              <a:t>National Electric Code Table 310.16 Ampacities of Insulated Conductors which gives the maximum current for a temperature of 167 degrees fahrenheit.  The system has several different gauges of wire, but the power lines are either 12 gauge solid core or 14 gauge stranded core of type THWN which stands for </a:t>
            </a:r>
            <a:r>
              <a:rPr lang="en" sz="1200">
                <a:solidFill>
                  <a:srgbClr val="111111"/>
                </a:solidFill>
                <a:highlight>
                  <a:srgbClr val="FFFFFF"/>
                </a:highlight>
                <a:latin typeface="Roboto"/>
                <a:ea typeface="Roboto"/>
                <a:cs typeface="Roboto"/>
                <a:sym typeface="Roboto"/>
              </a:rPr>
              <a:t>Thermoplastic Heat and Water-resistant Nylon-coated wire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chose an improvised case for the proof of concept due to budget constraints, but future work may include using a NEMA (which stands for the national electrical manufacturers association) type 2 or higher case.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see on this slide that line numbers have been added to the schematic for third party buildability, and we marked them with</a:t>
            </a:r>
            <a:r>
              <a:rPr lang="en"/>
              <a:t> colored tags in the robot. (RoHS </a:t>
            </a:r>
            <a:r>
              <a:rPr lang="en">
                <a:solidFill>
                  <a:schemeClr val="dk1"/>
                </a:solidFill>
              </a:rPr>
              <a:t>restriction of hazardous substances</a:t>
            </a:r>
            <a:r>
              <a:rPr lang="en"/>
              <a:t> non compliant for proof of concept)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power is distributed on a marine bus bar with integrated fuses and LED indicator lights for when a fuse is blown. In addition to the integrated fuses there are redundant blade fuses on the power lines and a safety ON/OFF switch </a:t>
            </a:r>
            <a:r>
              <a:rPr lang="en"/>
              <a:t>conveniently</a:t>
            </a:r>
            <a:r>
              <a:rPr lang="en"/>
              <a:t> located on the outer </a:t>
            </a:r>
            <a:r>
              <a:rPr lang="en"/>
              <a:t>chassis</a:t>
            </a:r>
            <a:r>
              <a:rPr lang="en"/>
              <a:t> for emergency shut downs.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t>
            </a:r>
            <a:r>
              <a:rPr lang="en"/>
              <a:t>designed the buck converters (which run the raspberry pi) with Texas Instruments WeBench Power designer and laid them out in KiCad(KeeKad) schematic capture, and assembled them by hand with the help of Mr. Conrad Murray. They work with a wide range of input voltages for user convenience.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power system has been proven to support the Navigation, En the crawlspace environment during all of experimental our test runs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9c8fa0ddcf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9c8fa0ddcf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9ee3d6a2f1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9ee3d6a2f1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List components…</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Together the components in this Subsystem are the driving force for our robot.</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Designing the Chassis for the Robot was another large part of this subsystem. The team started with a simple robotics kit from amazon, but then customized it to suit the needs of the project.</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The original kit can be seen in the image here.</a:t>
            </a:r>
            <a:endParaRPr sz="1200">
              <a:solidFill>
                <a:schemeClr val="dk1"/>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Arduino in the movement system connects to the Pi in the navigation system via USB, and they communicate serially across that medium. Where the Pi sends directional instructions to the movement system and the arduino reports back with the robot’s speed.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software within the arduino takes the direction input from the pi and then sends that to the motor drivers. The arduino also uses Pulse Width Modulation to set the rotational velocity of the motors, and then the </a:t>
            </a:r>
            <a:r>
              <a:rPr lang="en" sz="1200"/>
              <a:t>interrupt pins on the board are used to measure the speed.</a:t>
            </a:r>
            <a:endParaRPr sz="1200"/>
          </a:p>
          <a:p>
            <a:pPr indent="0" lvl="0" marL="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rPr lang="en" sz="1200">
                <a:solidFill>
                  <a:schemeClr val="dk1"/>
                </a:solidFill>
              </a:rPr>
              <a:t>These DC gearmotors from Pololu come equipped with a quadrature hall effect encoder. The operation parameters are a no load RPM of 220 and a stall torque at 15 kg-cm and a stall current of 5 Amps.</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Their power and signals are delivered through the Cytron MD20A. This H Bridge Motor Driver accepts PWM and direction signals and can handle a direct current of up to 20 Amps and has an operating voltage from 6-30 volts</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9c8fa0ddcf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9c8fa0ddcf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9ee3d6a2f1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9ee3d6a2f1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Crawlspace vs model</a:t>
            </a:r>
            <a:endParaRPr/>
          </a:p>
          <a:p>
            <a:pPr indent="0" lvl="0" marL="0" rtl="0" algn="l">
              <a:spcBef>
                <a:spcPts val="0"/>
              </a:spcBef>
              <a:spcAft>
                <a:spcPts val="0"/>
              </a:spcAft>
              <a:buNone/>
            </a:pPr>
            <a:r>
              <a:rPr lang="en"/>
              <a:t>Issues with perspective and </a:t>
            </a:r>
            <a:r>
              <a:rPr lang="en"/>
              <a:t>repeat</a:t>
            </a:r>
            <a:r>
              <a:rPr lang="en"/>
              <a:t> parts</a:t>
            </a:r>
            <a:endParaRPr/>
          </a:p>
          <a:p>
            <a:pPr indent="0" lvl="0" marL="0" rtl="0" algn="l">
              <a:spcBef>
                <a:spcPts val="0"/>
              </a:spcBef>
              <a:spcAft>
                <a:spcPts val="0"/>
              </a:spcAft>
              <a:buNone/>
            </a:pPr>
            <a:r>
              <a:rPr lang="en"/>
              <a:t>Sensing data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 name="Shape 3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6" name="Shape 36"/>
        <p:cNvGrpSpPr/>
        <p:nvPr/>
      </p:nvGrpSpPr>
      <p:grpSpPr>
        <a:xfrm>
          <a:off x="0" y="0"/>
          <a:ext cx="0" cy="0"/>
          <a:chOff x="0" y="0"/>
          <a:chExt cx="0" cy="0"/>
        </a:xfrm>
      </p:grpSpPr>
      <p:sp>
        <p:nvSpPr>
          <p:cNvPr id="37" name="Google Shape;37;p12"/>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T San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Google Shape;38;p12"/>
          <p:cNvSpPr/>
          <p:nvPr>
            <p:ph idx="2" type="pic"/>
          </p:nvPr>
        </p:nvSpPr>
        <p:spPr>
          <a:xfrm>
            <a:off x="3887391" y="740569"/>
            <a:ext cx="4629300" cy="3655200"/>
          </a:xfrm>
          <a:prstGeom prst="rect">
            <a:avLst/>
          </a:prstGeom>
          <a:noFill/>
          <a:ln>
            <a:noFill/>
          </a:ln>
        </p:spPr>
      </p:sp>
      <p:sp>
        <p:nvSpPr>
          <p:cNvPr id="39" name="Google Shape;39;p12"/>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PT Sans"/>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 name="Google Shape;11;p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 name="Google Shape;14;p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 name="Shape 15"/>
        <p:cNvGrpSpPr/>
        <p:nvPr/>
      </p:nvGrpSpPr>
      <p:grpSpPr>
        <a:xfrm>
          <a:off x="0" y="0"/>
          <a:ext cx="0" cy="0"/>
          <a:chOff x="0" y="0"/>
          <a:chExt cx="0" cy="0"/>
        </a:xfrm>
      </p:grpSpPr>
      <p:sp>
        <p:nvSpPr>
          <p:cNvPr id="16" name="Google Shape;16;p5"/>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T San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 name="Google Shape;17;p5"/>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8" name="Google Shape;18;p5"/>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blipFill>
          <a:blip r:embed="rId2">
            <a:alphaModFix/>
          </a:blip>
          <a:stretch>
            <a:fillRect/>
          </a:stretch>
        </a:blipFill>
      </p:bgPr>
    </p:bg>
    <p:spTree>
      <p:nvGrpSpPr>
        <p:cNvPr id="19" name="Shape 1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7"/>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PT Sans"/>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 name="Google Shape;22;p7"/>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 name="Google Shape;25;p8"/>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 name="Google Shape;26;p8"/>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7" name="Shape 27"/>
        <p:cNvGrpSpPr/>
        <p:nvPr/>
      </p:nvGrpSpPr>
      <p:grpSpPr>
        <a:xfrm>
          <a:off x="0" y="0"/>
          <a:ext cx="0" cy="0"/>
          <a:chOff x="0" y="0"/>
          <a:chExt cx="0" cy="0"/>
        </a:xfrm>
      </p:grpSpPr>
      <p:sp>
        <p:nvSpPr>
          <p:cNvPr id="28" name="Google Shape;28;p9"/>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 name="Google Shape;29;p9"/>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0" name="Google Shape;30;p9"/>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 name="Google Shape;31;p9"/>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2" name="Google Shape;32;p9"/>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1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2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PT Sans"/>
                <a:ea typeface="PT Sans"/>
                <a:cs typeface="PT Sans"/>
                <a:sym typeface="PT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PT Sans"/>
                <a:ea typeface="PT Sans"/>
                <a:cs typeface="PT Sans"/>
                <a:sym typeface="PT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PT Sans"/>
                <a:ea typeface="PT Sans"/>
                <a:cs typeface="PT Sans"/>
                <a:sym typeface="PT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T Sans"/>
                <a:ea typeface="PT Sans"/>
                <a:cs typeface="PT Sans"/>
                <a:sym typeface="PT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T Sans"/>
                <a:ea typeface="PT Sans"/>
                <a:cs typeface="PT Sans"/>
                <a:sym typeface="PT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 name="Google Shape;7;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PT Sans"/>
              <a:buNone/>
              <a:defRPr b="1" i="0" sz="3300" u="none" cap="none" strike="noStrike">
                <a:solidFill>
                  <a:schemeClr val="dk1"/>
                </a:solidFill>
                <a:latin typeface="PT Sans"/>
                <a:ea typeface="PT Sans"/>
                <a:cs typeface="PT Sans"/>
                <a:sym typeface="PT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jp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hyperlink" Target="http://www.youtube.com/watch?v=3ZxtXJkhbds" TargetMode="External"/><Relationship Id="rId6"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5.jpg"/><Relationship Id="rId5" Type="http://schemas.openxmlformats.org/officeDocument/2006/relationships/image" Target="../media/image13.jpg"/><Relationship Id="rId6"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3"/>
          <p:cNvSpPr txBox="1"/>
          <p:nvPr>
            <p:ph type="ctrTitle"/>
          </p:nvPr>
        </p:nvSpPr>
        <p:spPr>
          <a:xfrm>
            <a:off x="1143000" y="1790223"/>
            <a:ext cx="6858000" cy="7332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SzPts val="990"/>
              <a:buNone/>
            </a:pPr>
            <a:r>
              <a:rPr lang="en" sz="2600"/>
              <a:t>The Autonomous Crawl Space Inspection Robot</a:t>
            </a:r>
            <a:endParaRPr sz="2600"/>
          </a:p>
        </p:txBody>
      </p:sp>
      <p:sp>
        <p:nvSpPr>
          <p:cNvPr id="45" name="Google Shape;45;p13"/>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i="1" lang="en"/>
              <a:t>Team Members: Jim Camp, John Harris, JC Williams, and Joseph Thomas</a:t>
            </a:r>
            <a:endParaRPr i="1"/>
          </a:p>
          <a:p>
            <a:pPr indent="0" lvl="0" marL="0" rtl="0" algn="ctr">
              <a:spcBef>
                <a:spcPts val="800"/>
              </a:spcBef>
              <a:spcAft>
                <a:spcPts val="0"/>
              </a:spcAft>
              <a:buNone/>
            </a:pPr>
            <a:r>
              <a:rPr i="1" lang="en"/>
              <a:t>Faculty Advisor: Mr. Jesse Roberts</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Model Crawl Space </a:t>
            </a:r>
            <a:r>
              <a:rPr lang="en"/>
              <a:t>Experiment</a:t>
            </a:r>
            <a:endParaRPr/>
          </a:p>
        </p:txBody>
      </p:sp>
      <p:sp>
        <p:nvSpPr>
          <p:cNvPr id="115" name="Google Shape;115;p22"/>
          <p:cNvSpPr txBox="1"/>
          <p:nvPr>
            <p:ph idx="1" type="body"/>
          </p:nvPr>
        </p:nvSpPr>
        <p:spPr>
          <a:xfrm>
            <a:off x="628650" y="1268050"/>
            <a:ext cx="7886700" cy="3364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b="1"/>
          </a:p>
        </p:txBody>
      </p:sp>
      <p:pic>
        <p:nvPicPr>
          <p:cNvPr id="116" name="Google Shape;116;p22"/>
          <p:cNvPicPr preferRelativeResize="0"/>
          <p:nvPr/>
        </p:nvPicPr>
        <p:blipFill>
          <a:blip r:embed="rId3">
            <a:alphaModFix/>
          </a:blip>
          <a:stretch>
            <a:fillRect/>
          </a:stretch>
        </p:blipFill>
        <p:spPr>
          <a:xfrm>
            <a:off x="628650" y="1268050"/>
            <a:ext cx="5807324" cy="3364500"/>
          </a:xfrm>
          <a:prstGeom prst="rect">
            <a:avLst/>
          </a:prstGeom>
          <a:noFill/>
          <a:ln>
            <a:noFill/>
          </a:ln>
        </p:spPr>
      </p:pic>
      <p:pic>
        <p:nvPicPr>
          <p:cNvPr id="117" name="Google Shape;117;p22"/>
          <p:cNvPicPr preferRelativeResize="0"/>
          <p:nvPr/>
        </p:nvPicPr>
        <p:blipFill>
          <a:blip r:embed="rId4">
            <a:alphaModFix/>
          </a:blip>
          <a:stretch>
            <a:fillRect/>
          </a:stretch>
        </p:blipFill>
        <p:spPr>
          <a:xfrm rot="5400000">
            <a:off x="5785526" y="1918499"/>
            <a:ext cx="3380276" cy="2079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628650" y="112098"/>
            <a:ext cx="7886700" cy="737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Final</a:t>
            </a:r>
            <a:r>
              <a:rPr lang="en"/>
              <a:t> Crawl Space Experiment</a:t>
            </a:r>
            <a:endParaRPr/>
          </a:p>
        </p:txBody>
      </p:sp>
      <p:pic>
        <p:nvPicPr>
          <p:cNvPr id="123" name="Google Shape;123;p23"/>
          <p:cNvPicPr preferRelativeResize="0"/>
          <p:nvPr/>
        </p:nvPicPr>
        <p:blipFill>
          <a:blip r:embed="rId3">
            <a:alphaModFix/>
          </a:blip>
          <a:stretch>
            <a:fillRect/>
          </a:stretch>
        </p:blipFill>
        <p:spPr>
          <a:xfrm rot="5400000">
            <a:off x="1225050" y="315300"/>
            <a:ext cx="2171700" cy="3364500"/>
          </a:xfrm>
          <a:prstGeom prst="rect">
            <a:avLst/>
          </a:prstGeom>
          <a:noFill/>
          <a:ln>
            <a:noFill/>
          </a:ln>
        </p:spPr>
      </p:pic>
      <p:pic>
        <p:nvPicPr>
          <p:cNvPr id="124" name="Google Shape;124;p23"/>
          <p:cNvPicPr preferRelativeResize="0"/>
          <p:nvPr/>
        </p:nvPicPr>
        <p:blipFill>
          <a:blip r:embed="rId4">
            <a:alphaModFix/>
          </a:blip>
          <a:stretch>
            <a:fillRect/>
          </a:stretch>
        </p:blipFill>
        <p:spPr>
          <a:xfrm>
            <a:off x="328250" y="3145900"/>
            <a:ext cx="3965327" cy="1765302"/>
          </a:xfrm>
          <a:prstGeom prst="rect">
            <a:avLst/>
          </a:prstGeom>
          <a:noFill/>
          <a:ln>
            <a:noFill/>
          </a:ln>
        </p:spPr>
      </p:pic>
      <p:pic>
        <p:nvPicPr>
          <p:cNvPr descr="Shows a comparison between the navigation through a model and a real crawlspace. Used for final presentation demo" id="125" name="Google Shape;125;p23" title="Croomba Demo Video">
            <a:hlinkClick r:id="rId5"/>
          </p:cNvPr>
          <p:cNvPicPr preferRelativeResize="0"/>
          <p:nvPr/>
        </p:nvPicPr>
        <p:blipFill>
          <a:blip r:embed="rId6">
            <a:alphaModFix/>
          </a:blip>
          <a:stretch>
            <a:fillRect/>
          </a:stretch>
        </p:blipFill>
        <p:spPr>
          <a:xfrm>
            <a:off x="4572000" y="1080859"/>
            <a:ext cx="4352600" cy="35040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Objectives For Future Work</a:t>
            </a:r>
            <a:endParaRPr/>
          </a:p>
        </p:txBody>
      </p:sp>
      <p:sp>
        <p:nvSpPr>
          <p:cNvPr id="131" name="Google Shape;131;p24"/>
          <p:cNvSpPr txBox="1"/>
          <p:nvPr>
            <p:ph idx="1" type="body"/>
          </p:nvPr>
        </p:nvSpPr>
        <p:spPr>
          <a:xfrm>
            <a:off x="628650" y="1168500"/>
            <a:ext cx="7886700" cy="36102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None/>
            </a:pPr>
            <a:r>
              <a:rPr b="1" lang="en"/>
              <a:t>ROS Based Autonomy Algorithms</a:t>
            </a:r>
            <a:endParaRPr b="1"/>
          </a:p>
          <a:p>
            <a:pPr indent="-317500" lvl="0" marL="457200" rtl="0" algn="l">
              <a:spcBef>
                <a:spcPts val="800"/>
              </a:spcBef>
              <a:spcAft>
                <a:spcPts val="0"/>
              </a:spcAft>
              <a:buSzPts val="1400"/>
              <a:buChar char="-"/>
            </a:pPr>
            <a:r>
              <a:rPr lang="en"/>
              <a:t>Autonomous SLAM</a:t>
            </a:r>
            <a:endParaRPr/>
          </a:p>
          <a:p>
            <a:pPr indent="-317500" lvl="0" marL="457200" rtl="0" algn="l">
              <a:spcBef>
                <a:spcPts val="0"/>
              </a:spcBef>
              <a:spcAft>
                <a:spcPts val="0"/>
              </a:spcAft>
              <a:buSzPts val="1400"/>
              <a:buChar char="-"/>
            </a:pPr>
            <a:r>
              <a:rPr lang="en"/>
              <a:t>Randomly Rapid Tree</a:t>
            </a:r>
            <a:endParaRPr/>
          </a:p>
          <a:p>
            <a:pPr indent="-317500" lvl="0" marL="457200" rtl="0" algn="l">
              <a:spcBef>
                <a:spcPts val="0"/>
              </a:spcBef>
              <a:spcAft>
                <a:spcPts val="0"/>
              </a:spcAft>
              <a:buSzPts val="1400"/>
              <a:buChar char="-"/>
            </a:pPr>
            <a:r>
              <a:rPr lang="en"/>
              <a:t>Bug Wall </a:t>
            </a:r>
            <a:endParaRPr/>
          </a:p>
          <a:p>
            <a:pPr indent="0" lvl="0" marL="0" rtl="0" algn="l">
              <a:spcBef>
                <a:spcPts val="800"/>
              </a:spcBef>
              <a:spcAft>
                <a:spcPts val="0"/>
              </a:spcAft>
              <a:buNone/>
            </a:pPr>
            <a:r>
              <a:rPr b="1" lang="en"/>
              <a:t>Mechanical/Chassis Improvements</a:t>
            </a:r>
            <a:endParaRPr b="1"/>
          </a:p>
          <a:p>
            <a:pPr indent="-317500" lvl="0" marL="457200" rtl="0" algn="l">
              <a:spcBef>
                <a:spcPts val="800"/>
              </a:spcBef>
              <a:spcAft>
                <a:spcPts val="0"/>
              </a:spcAft>
              <a:buSzPts val="1400"/>
              <a:buChar char="-"/>
            </a:pPr>
            <a:r>
              <a:rPr lang="en"/>
              <a:t>Custom Chassis Design</a:t>
            </a:r>
            <a:endParaRPr/>
          </a:p>
          <a:p>
            <a:pPr indent="-317500" lvl="0" marL="457200" rtl="0" algn="l">
              <a:spcBef>
                <a:spcPts val="0"/>
              </a:spcBef>
              <a:spcAft>
                <a:spcPts val="0"/>
              </a:spcAft>
              <a:buSzPts val="1400"/>
              <a:buChar char="-"/>
            </a:pPr>
            <a:r>
              <a:rPr lang="en"/>
              <a:t>Rubber Tracks</a:t>
            </a:r>
            <a:endParaRPr/>
          </a:p>
          <a:p>
            <a:pPr indent="0" lvl="0" marL="0" rtl="0" algn="l">
              <a:spcBef>
                <a:spcPts val="800"/>
              </a:spcBef>
              <a:spcAft>
                <a:spcPts val="0"/>
              </a:spcAft>
              <a:buNone/>
            </a:pPr>
            <a:r>
              <a:rPr b="1" lang="en"/>
              <a:t>Speed Feedback Motor Controller</a:t>
            </a:r>
            <a:endParaRPr b="1"/>
          </a:p>
          <a:p>
            <a:pPr indent="-317500" lvl="0" marL="457200" rtl="0" algn="l">
              <a:spcBef>
                <a:spcPts val="800"/>
              </a:spcBef>
              <a:spcAft>
                <a:spcPts val="0"/>
              </a:spcAft>
              <a:buSzPts val="1400"/>
              <a:buChar char="-"/>
            </a:pPr>
            <a:r>
              <a:rPr lang="en"/>
              <a:t>Arduino PID Compensator</a:t>
            </a:r>
            <a:endParaRPr/>
          </a:p>
          <a:p>
            <a:pPr indent="-317500" lvl="0" marL="457200" rtl="0" algn="l">
              <a:spcBef>
                <a:spcPts val="0"/>
              </a:spcBef>
              <a:spcAft>
                <a:spcPts val="0"/>
              </a:spcAft>
              <a:buSzPts val="1400"/>
              <a:buChar char="-"/>
            </a:pPr>
            <a:r>
              <a:rPr lang="en"/>
              <a:t>Path Planning</a:t>
            </a:r>
            <a:endParaRPr/>
          </a:p>
          <a:p>
            <a:pPr indent="0" lvl="0" marL="0" rtl="0" algn="l">
              <a:spcBef>
                <a:spcPts val="800"/>
              </a:spcBef>
              <a:spcAft>
                <a:spcPts val="0"/>
              </a:spcAft>
              <a:buNone/>
            </a:pPr>
            <a:r>
              <a:rPr b="1" lang="en"/>
              <a:t>Significant Image Stitching Improvements</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Questions?</a:t>
            </a:r>
            <a:endParaRPr/>
          </a:p>
        </p:txBody>
      </p:sp>
      <p:pic>
        <p:nvPicPr>
          <p:cNvPr id="137" name="Google Shape;137;p25"/>
          <p:cNvPicPr preferRelativeResize="0"/>
          <p:nvPr/>
        </p:nvPicPr>
        <p:blipFill>
          <a:blip r:embed="rId3">
            <a:alphaModFix/>
          </a:blip>
          <a:stretch>
            <a:fillRect/>
          </a:stretch>
        </p:blipFill>
        <p:spPr>
          <a:xfrm>
            <a:off x="1004613" y="1268044"/>
            <a:ext cx="7134775" cy="35706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latin typeface="PT Sans"/>
                <a:ea typeface="PT Sans"/>
                <a:cs typeface="PT Sans"/>
                <a:sym typeface="PT Sans"/>
              </a:rPr>
              <a:t>Industry Impact</a:t>
            </a:r>
            <a:r>
              <a:rPr lang="en">
                <a:latin typeface="PT Sans"/>
                <a:ea typeface="PT Sans"/>
                <a:cs typeface="PT Sans"/>
                <a:sym typeface="PT Sans"/>
              </a:rPr>
              <a:t> </a:t>
            </a:r>
            <a:endParaRPr/>
          </a:p>
        </p:txBody>
      </p:sp>
      <p:sp>
        <p:nvSpPr>
          <p:cNvPr id="51" name="Google Shape;51;p14"/>
          <p:cNvSpPr txBox="1"/>
          <p:nvPr>
            <p:ph idx="1" type="body"/>
          </p:nvPr>
        </p:nvSpPr>
        <p:spPr>
          <a:xfrm>
            <a:off x="628650" y="1369225"/>
            <a:ext cx="4063500" cy="3263400"/>
          </a:xfrm>
          <a:prstGeom prst="rect">
            <a:avLst/>
          </a:prstGeom>
          <a:noFill/>
          <a:ln>
            <a:noFill/>
          </a:ln>
        </p:spPr>
        <p:txBody>
          <a:bodyPr anchorCtr="0" anchor="t" bIns="34275" lIns="68575" spcFirstLastPara="1" rIns="68575" wrap="square" tIns="34275">
            <a:normAutofit/>
          </a:bodyPr>
          <a:lstStyle/>
          <a:p>
            <a:pPr indent="-342900" lvl="0" marL="457200" rtl="0" algn="l">
              <a:lnSpc>
                <a:spcPct val="90000"/>
              </a:lnSpc>
              <a:spcBef>
                <a:spcPts val="800"/>
              </a:spcBef>
              <a:spcAft>
                <a:spcPts val="0"/>
              </a:spcAft>
              <a:buSzPts val="1800"/>
              <a:buChar char="•"/>
            </a:pPr>
            <a:r>
              <a:rPr lang="en" sz="1800"/>
              <a:t>Standard Crawl Space Inspections Require a Professional</a:t>
            </a:r>
            <a:endParaRPr sz="1800"/>
          </a:p>
          <a:p>
            <a:pPr indent="0" lvl="0" marL="457200" rtl="0" algn="l">
              <a:lnSpc>
                <a:spcPct val="90000"/>
              </a:lnSpc>
              <a:spcBef>
                <a:spcPts val="800"/>
              </a:spcBef>
              <a:spcAft>
                <a:spcPts val="0"/>
              </a:spcAft>
              <a:buNone/>
            </a:pPr>
            <a:r>
              <a:t/>
            </a:r>
            <a:endParaRPr sz="1800"/>
          </a:p>
          <a:p>
            <a:pPr indent="-342900" lvl="0" marL="457200" rtl="0" algn="l">
              <a:lnSpc>
                <a:spcPct val="90000"/>
              </a:lnSpc>
              <a:spcBef>
                <a:spcPts val="800"/>
              </a:spcBef>
              <a:spcAft>
                <a:spcPts val="0"/>
              </a:spcAft>
              <a:buSzPts val="1800"/>
              <a:buChar char="•"/>
            </a:pPr>
            <a:r>
              <a:rPr lang="en" sz="1800"/>
              <a:t>Crawl Spaces are Inhospitable and Dangerous</a:t>
            </a:r>
            <a:endParaRPr sz="1800"/>
          </a:p>
          <a:p>
            <a:pPr indent="0" lvl="0" marL="0" rtl="0" algn="l">
              <a:lnSpc>
                <a:spcPct val="90000"/>
              </a:lnSpc>
              <a:spcBef>
                <a:spcPts val="800"/>
              </a:spcBef>
              <a:spcAft>
                <a:spcPts val="0"/>
              </a:spcAft>
              <a:buNone/>
            </a:pPr>
            <a:r>
              <a:t/>
            </a:r>
            <a:endParaRPr sz="1800"/>
          </a:p>
          <a:p>
            <a:pPr indent="-342900" lvl="0" marL="457200" rtl="0" algn="l">
              <a:lnSpc>
                <a:spcPct val="90000"/>
              </a:lnSpc>
              <a:spcBef>
                <a:spcPts val="800"/>
              </a:spcBef>
              <a:spcAft>
                <a:spcPts val="0"/>
              </a:spcAft>
              <a:buSzPts val="1800"/>
              <a:buChar char="•"/>
            </a:pPr>
            <a:r>
              <a:rPr lang="en" sz="1800"/>
              <a:t>Croomba is an Invaluable Tool for the Automation of the Procedure</a:t>
            </a:r>
            <a:endParaRPr sz="1800"/>
          </a:p>
        </p:txBody>
      </p:sp>
      <p:pic>
        <p:nvPicPr>
          <p:cNvPr id="52" name="Google Shape;52;p14"/>
          <p:cNvPicPr preferRelativeResize="0"/>
          <p:nvPr/>
        </p:nvPicPr>
        <p:blipFill rotWithShape="1">
          <a:blip r:embed="rId3">
            <a:alphaModFix/>
          </a:blip>
          <a:srcRect b="0" l="7791" r="7799" t="0"/>
          <a:stretch/>
        </p:blipFill>
        <p:spPr>
          <a:xfrm>
            <a:off x="4692015" y="856662"/>
            <a:ext cx="4344335" cy="34301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latin typeface="PT Sans"/>
                <a:ea typeface="PT Sans"/>
                <a:cs typeface="PT Sans"/>
                <a:sym typeface="PT Sans"/>
              </a:rPr>
              <a:t>Project Overview</a:t>
            </a:r>
            <a:endParaRPr/>
          </a:p>
        </p:txBody>
      </p:sp>
      <p:sp>
        <p:nvSpPr>
          <p:cNvPr id="58" name="Google Shape;58;p15"/>
          <p:cNvSpPr txBox="1"/>
          <p:nvPr>
            <p:ph idx="1" type="body"/>
          </p:nvPr>
        </p:nvSpPr>
        <p:spPr>
          <a:xfrm>
            <a:off x="628650" y="1369225"/>
            <a:ext cx="3943500" cy="3263400"/>
          </a:xfrm>
          <a:prstGeom prst="rect">
            <a:avLst/>
          </a:prstGeom>
          <a:noFill/>
          <a:ln>
            <a:noFill/>
          </a:ln>
        </p:spPr>
        <p:txBody>
          <a:bodyPr anchorCtr="0" anchor="t" bIns="34275" lIns="68575" spcFirstLastPara="1" rIns="68575" wrap="square" tIns="34275">
            <a:normAutofit/>
          </a:bodyPr>
          <a:lstStyle/>
          <a:p>
            <a:pPr indent="-342900" lvl="0" marL="457200" rtl="0" algn="l">
              <a:lnSpc>
                <a:spcPct val="90000"/>
              </a:lnSpc>
              <a:spcBef>
                <a:spcPts val="800"/>
              </a:spcBef>
              <a:spcAft>
                <a:spcPts val="0"/>
              </a:spcAft>
              <a:buSzPts val="1800"/>
              <a:buChar char="•"/>
            </a:pPr>
            <a:r>
              <a:rPr lang="en" sz="1800"/>
              <a:t>Autonomous Crawl Space Inspection</a:t>
            </a:r>
            <a:endParaRPr sz="1800"/>
          </a:p>
          <a:p>
            <a:pPr indent="0" lvl="0" marL="457200" rtl="0" algn="l">
              <a:lnSpc>
                <a:spcPct val="90000"/>
              </a:lnSpc>
              <a:spcBef>
                <a:spcPts val="800"/>
              </a:spcBef>
              <a:spcAft>
                <a:spcPts val="0"/>
              </a:spcAft>
              <a:buNone/>
            </a:pPr>
            <a:r>
              <a:t/>
            </a:r>
            <a:endParaRPr sz="1800"/>
          </a:p>
          <a:p>
            <a:pPr indent="-342900" lvl="0" marL="457200" rtl="0" algn="l">
              <a:lnSpc>
                <a:spcPct val="90000"/>
              </a:lnSpc>
              <a:spcBef>
                <a:spcPts val="800"/>
              </a:spcBef>
              <a:spcAft>
                <a:spcPts val="0"/>
              </a:spcAft>
              <a:buSzPts val="1800"/>
              <a:buChar char="•"/>
            </a:pPr>
            <a:r>
              <a:rPr lang="en" sz="1800"/>
              <a:t>Create Map, Take Pictures, Record Sensor Data</a:t>
            </a:r>
            <a:endParaRPr sz="1800"/>
          </a:p>
          <a:p>
            <a:pPr indent="0" lvl="0" marL="457200" rtl="0" algn="l">
              <a:lnSpc>
                <a:spcPct val="90000"/>
              </a:lnSpc>
              <a:spcBef>
                <a:spcPts val="800"/>
              </a:spcBef>
              <a:spcAft>
                <a:spcPts val="0"/>
              </a:spcAft>
              <a:buNone/>
            </a:pPr>
            <a:r>
              <a:t/>
            </a:r>
            <a:endParaRPr sz="1800"/>
          </a:p>
          <a:p>
            <a:pPr indent="-342900" lvl="0" marL="457200" rtl="0" algn="l">
              <a:lnSpc>
                <a:spcPct val="90000"/>
              </a:lnSpc>
              <a:spcBef>
                <a:spcPts val="800"/>
              </a:spcBef>
              <a:spcAft>
                <a:spcPts val="0"/>
              </a:spcAft>
              <a:buSzPts val="1800"/>
              <a:buChar char="•"/>
            </a:pPr>
            <a:r>
              <a:rPr lang="en" sz="1800"/>
              <a:t>Prepare Future Renditions</a:t>
            </a:r>
            <a:endParaRPr sz="1800"/>
          </a:p>
          <a:p>
            <a:pPr indent="0" lvl="0" marL="457200" rtl="0" algn="l">
              <a:lnSpc>
                <a:spcPct val="90000"/>
              </a:lnSpc>
              <a:spcBef>
                <a:spcPts val="800"/>
              </a:spcBef>
              <a:spcAft>
                <a:spcPts val="0"/>
              </a:spcAft>
              <a:buNone/>
            </a:pPr>
            <a:r>
              <a:t/>
            </a:r>
            <a:endParaRPr sz="1800"/>
          </a:p>
          <a:p>
            <a:pPr indent="-342900" lvl="0" marL="457200" rtl="0" algn="l">
              <a:lnSpc>
                <a:spcPct val="90000"/>
              </a:lnSpc>
              <a:spcBef>
                <a:spcPts val="800"/>
              </a:spcBef>
              <a:spcAft>
                <a:spcPts val="0"/>
              </a:spcAft>
              <a:buSzPts val="1800"/>
              <a:buChar char="•"/>
            </a:pPr>
            <a:r>
              <a:rPr lang="en" sz="1800"/>
              <a:t>Modularity and Standards</a:t>
            </a:r>
            <a:endParaRPr sz="1800"/>
          </a:p>
        </p:txBody>
      </p:sp>
      <p:pic>
        <p:nvPicPr>
          <p:cNvPr id="59" name="Google Shape;59;p15"/>
          <p:cNvPicPr preferRelativeResize="0"/>
          <p:nvPr/>
        </p:nvPicPr>
        <p:blipFill rotWithShape="1">
          <a:blip r:embed="rId3">
            <a:alphaModFix/>
          </a:blip>
          <a:srcRect b="0" l="4597" r="4896" t="0"/>
          <a:stretch/>
        </p:blipFill>
        <p:spPr>
          <a:xfrm>
            <a:off x="4723025" y="273850"/>
            <a:ext cx="4036325" cy="4394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6"/>
          <p:cNvSpPr txBox="1"/>
          <p:nvPr>
            <p:ph type="title"/>
          </p:nvPr>
        </p:nvSpPr>
        <p:spPr>
          <a:xfrm>
            <a:off x="628650" y="273850"/>
            <a:ext cx="2402400" cy="1033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High Level Design</a:t>
            </a:r>
            <a:endParaRPr/>
          </a:p>
        </p:txBody>
      </p:sp>
      <p:pic>
        <p:nvPicPr>
          <p:cNvPr id="65" name="Google Shape;65;p16"/>
          <p:cNvPicPr preferRelativeResize="0"/>
          <p:nvPr/>
        </p:nvPicPr>
        <p:blipFill>
          <a:blip r:embed="rId3">
            <a:alphaModFix/>
          </a:blip>
          <a:stretch>
            <a:fillRect/>
          </a:stretch>
        </p:blipFill>
        <p:spPr>
          <a:xfrm>
            <a:off x="3031050" y="330455"/>
            <a:ext cx="5951451" cy="44825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Power </a:t>
            </a:r>
            <a:r>
              <a:rPr lang="en"/>
              <a:t>Subsystem </a:t>
            </a:r>
            <a:endParaRPr/>
          </a:p>
        </p:txBody>
      </p:sp>
      <p:sp>
        <p:nvSpPr>
          <p:cNvPr id="71" name="Google Shape;71;p17"/>
          <p:cNvSpPr txBox="1"/>
          <p:nvPr>
            <p:ph idx="1" type="body"/>
          </p:nvPr>
        </p:nvSpPr>
        <p:spPr>
          <a:xfrm>
            <a:off x="628650" y="1369225"/>
            <a:ext cx="2034900" cy="3315000"/>
          </a:xfrm>
          <a:prstGeom prst="rect">
            <a:avLst/>
          </a:prstGeom>
        </p:spPr>
        <p:txBody>
          <a:bodyPr anchorCtr="0" anchor="t" bIns="34275" lIns="68575" spcFirstLastPara="1" rIns="68575" wrap="square" tIns="34275">
            <a:normAutofit/>
          </a:bodyPr>
          <a:lstStyle/>
          <a:p>
            <a:pPr indent="-342900" lvl="0" marL="457200" rtl="0" algn="l">
              <a:spcBef>
                <a:spcPts val="800"/>
              </a:spcBef>
              <a:spcAft>
                <a:spcPts val="0"/>
              </a:spcAft>
              <a:buSzPts val="1800"/>
              <a:buChar char="•"/>
            </a:pPr>
            <a:r>
              <a:rPr lang="en" sz="2500"/>
              <a:t>Safety</a:t>
            </a:r>
            <a:endParaRPr sz="2500"/>
          </a:p>
          <a:p>
            <a:pPr indent="0" lvl="0" marL="0" rtl="0" algn="l">
              <a:spcBef>
                <a:spcPts val="800"/>
              </a:spcBef>
              <a:spcAft>
                <a:spcPts val="0"/>
              </a:spcAft>
              <a:buNone/>
            </a:pPr>
            <a:r>
              <a:t/>
            </a:r>
            <a:endParaRPr sz="2500"/>
          </a:p>
          <a:p>
            <a:pPr indent="-342900" lvl="0" marL="457200" rtl="0" algn="l">
              <a:spcBef>
                <a:spcPts val="800"/>
              </a:spcBef>
              <a:spcAft>
                <a:spcPts val="0"/>
              </a:spcAft>
              <a:buSzPts val="1800"/>
              <a:buChar char="•"/>
            </a:pPr>
            <a:r>
              <a:rPr lang="en" sz="2500"/>
              <a:t>Versatility</a:t>
            </a:r>
            <a:endParaRPr sz="2500"/>
          </a:p>
          <a:p>
            <a:pPr indent="0" lvl="0" marL="457200" rtl="0" algn="l">
              <a:spcBef>
                <a:spcPts val="800"/>
              </a:spcBef>
              <a:spcAft>
                <a:spcPts val="0"/>
              </a:spcAft>
              <a:buNone/>
            </a:pPr>
            <a:r>
              <a:t/>
            </a:r>
            <a:endParaRPr sz="2500"/>
          </a:p>
          <a:p>
            <a:pPr indent="-342900" lvl="0" marL="457200" rtl="0" algn="l">
              <a:spcBef>
                <a:spcPts val="800"/>
              </a:spcBef>
              <a:spcAft>
                <a:spcPts val="0"/>
              </a:spcAft>
              <a:buSzPts val="1800"/>
              <a:buChar char="•"/>
            </a:pPr>
            <a:r>
              <a:rPr lang="en" sz="2500"/>
              <a:t>Durability</a:t>
            </a:r>
            <a:endParaRPr sz="2500"/>
          </a:p>
        </p:txBody>
      </p:sp>
      <p:pic>
        <p:nvPicPr>
          <p:cNvPr id="72" name="Google Shape;72;p17"/>
          <p:cNvPicPr preferRelativeResize="0"/>
          <p:nvPr/>
        </p:nvPicPr>
        <p:blipFill>
          <a:blip r:embed="rId3">
            <a:alphaModFix/>
          </a:blip>
          <a:stretch>
            <a:fillRect/>
          </a:stretch>
        </p:blipFill>
        <p:spPr>
          <a:xfrm>
            <a:off x="2663550" y="1160150"/>
            <a:ext cx="6461225" cy="3733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8"/>
          <p:cNvSpPr txBox="1"/>
          <p:nvPr>
            <p:ph type="title"/>
          </p:nvPr>
        </p:nvSpPr>
        <p:spPr>
          <a:xfrm>
            <a:off x="362375" y="105673"/>
            <a:ext cx="7886700" cy="651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100"/>
              <a:t>Environment Sensors </a:t>
            </a:r>
            <a:r>
              <a:rPr lang="en" sz="3100"/>
              <a:t>Subsystem Capabilities</a:t>
            </a:r>
            <a:endParaRPr sz="3100"/>
          </a:p>
        </p:txBody>
      </p:sp>
      <p:pic>
        <p:nvPicPr>
          <p:cNvPr id="78" name="Google Shape;78;p18"/>
          <p:cNvPicPr preferRelativeResize="0"/>
          <p:nvPr/>
        </p:nvPicPr>
        <p:blipFill rotWithShape="1">
          <a:blip r:embed="rId3">
            <a:alphaModFix/>
          </a:blip>
          <a:srcRect b="1688" l="351" r="54572" t="52794"/>
          <a:stretch/>
        </p:blipFill>
        <p:spPr>
          <a:xfrm>
            <a:off x="1276013" y="756976"/>
            <a:ext cx="2598075" cy="1975949"/>
          </a:xfrm>
          <a:prstGeom prst="rect">
            <a:avLst/>
          </a:prstGeom>
          <a:noFill/>
          <a:ln>
            <a:noFill/>
          </a:ln>
        </p:spPr>
      </p:pic>
      <p:pic>
        <p:nvPicPr>
          <p:cNvPr id="79" name="Google Shape;79;p18"/>
          <p:cNvPicPr preferRelativeResize="0"/>
          <p:nvPr/>
        </p:nvPicPr>
        <p:blipFill rotWithShape="1">
          <a:blip r:embed="rId4">
            <a:alphaModFix/>
          </a:blip>
          <a:srcRect b="0" l="4806" r="11011" t="7355"/>
          <a:stretch/>
        </p:blipFill>
        <p:spPr>
          <a:xfrm>
            <a:off x="5123097" y="756975"/>
            <a:ext cx="3852703" cy="4003650"/>
          </a:xfrm>
          <a:prstGeom prst="rect">
            <a:avLst/>
          </a:prstGeom>
          <a:noFill/>
          <a:ln>
            <a:noFill/>
          </a:ln>
        </p:spPr>
      </p:pic>
      <p:pic>
        <p:nvPicPr>
          <p:cNvPr id="80" name="Google Shape;80;p18"/>
          <p:cNvPicPr preferRelativeResize="0"/>
          <p:nvPr/>
        </p:nvPicPr>
        <p:blipFill>
          <a:blip r:embed="rId5">
            <a:alphaModFix/>
          </a:blip>
          <a:stretch>
            <a:fillRect/>
          </a:stretch>
        </p:blipFill>
        <p:spPr>
          <a:xfrm rot="-5400000">
            <a:off x="1632725" y="1418025"/>
            <a:ext cx="1884650" cy="4800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Movement Subsystem Capabilities </a:t>
            </a:r>
            <a:endParaRPr/>
          </a:p>
        </p:txBody>
      </p:sp>
      <p:sp>
        <p:nvSpPr>
          <p:cNvPr id="86" name="Google Shape;86;p19"/>
          <p:cNvSpPr txBox="1"/>
          <p:nvPr>
            <p:ph idx="1" type="body"/>
          </p:nvPr>
        </p:nvSpPr>
        <p:spPr>
          <a:xfrm>
            <a:off x="628650" y="1369225"/>
            <a:ext cx="3943200" cy="1202400"/>
          </a:xfrm>
          <a:prstGeom prst="rect">
            <a:avLst/>
          </a:prstGeom>
        </p:spPr>
        <p:txBody>
          <a:bodyPr anchorCtr="0" anchor="t" bIns="34275" lIns="68575" spcFirstLastPara="1" rIns="68575" wrap="square" tIns="34275">
            <a:normAutofit lnSpcReduction="10000"/>
          </a:bodyPr>
          <a:lstStyle/>
          <a:p>
            <a:pPr indent="-419100" lvl="0" marL="457200" rtl="0" algn="l">
              <a:spcBef>
                <a:spcPts val="800"/>
              </a:spcBef>
              <a:spcAft>
                <a:spcPts val="0"/>
              </a:spcAft>
              <a:buSzPts val="3000"/>
              <a:buChar char="•"/>
            </a:pPr>
            <a:r>
              <a:rPr baseline="30000" lang="en" sz="3000"/>
              <a:t>Navigation and Movement Programs Work Together </a:t>
            </a:r>
            <a:endParaRPr baseline="30000" sz="3000"/>
          </a:p>
          <a:p>
            <a:pPr indent="-419100" lvl="0" marL="457200" rtl="0" algn="l">
              <a:spcBef>
                <a:spcPts val="0"/>
              </a:spcBef>
              <a:spcAft>
                <a:spcPts val="0"/>
              </a:spcAft>
              <a:buSzPts val="3000"/>
              <a:buChar char="•"/>
            </a:pPr>
            <a:r>
              <a:rPr baseline="30000" lang="en" sz="3000"/>
              <a:t>Motors, Drivers, and Encoders</a:t>
            </a:r>
            <a:endParaRPr baseline="30000" sz="3000"/>
          </a:p>
        </p:txBody>
      </p:sp>
      <p:pic>
        <p:nvPicPr>
          <p:cNvPr id="87" name="Google Shape;87;p19"/>
          <p:cNvPicPr preferRelativeResize="0"/>
          <p:nvPr/>
        </p:nvPicPr>
        <p:blipFill>
          <a:blip r:embed="rId3">
            <a:alphaModFix/>
          </a:blip>
          <a:stretch>
            <a:fillRect/>
          </a:stretch>
        </p:blipFill>
        <p:spPr>
          <a:xfrm>
            <a:off x="4244409" y="1137425"/>
            <a:ext cx="2586100" cy="1964650"/>
          </a:xfrm>
          <a:prstGeom prst="rect">
            <a:avLst/>
          </a:prstGeom>
          <a:noFill/>
          <a:ln>
            <a:noFill/>
          </a:ln>
        </p:spPr>
      </p:pic>
      <p:pic>
        <p:nvPicPr>
          <p:cNvPr id="88" name="Google Shape;88;p19"/>
          <p:cNvPicPr preferRelativeResize="0"/>
          <p:nvPr/>
        </p:nvPicPr>
        <p:blipFill>
          <a:blip r:embed="rId4">
            <a:alphaModFix/>
          </a:blip>
          <a:stretch>
            <a:fillRect/>
          </a:stretch>
        </p:blipFill>
        <p:spPr>
          <a:xfrm>
            <a:off x="7072250" y="606025"/>
            <a:ext cx="2071750" cy="2496050"/>
          </a:xfrm>
          <a:prstGeom prst="rect">
            <a:avLst/>
          </a:prstGeom>
          <a:noFill/>
          <a:ln>
            <a:noFill/>
          </a:ln>
        </p:spPr>
      </p:pic>
      <p:pic>
        <p:nvPicPr>
          <p:cNvPr id="89" name="Google Shape;89;p19"/>
          <p:cNvPicPr preferRelativeResize="0"/>
          <p:nvPr/>
        </p:nvPicPr>
        <p:blipFill rotWithShape="1">
          <a:blip r:embed="rId5">
            <a:alphaModFix/>
          </a:blip>
          <a:srcRect b="53106" l="48741" r="0" t="0"/>
          <a:stretch/>
        </p:blipFill>
        <p:spPr>
          <a:xfrm>
            <a:off x="628650" y="2392500"/>
            <a:ext cx="3374015" cy="2324950"/>
          </a:xfrm>
          <a:prstGeom prst="rect">
            <a:avLst/>
          </a:prstGeom>
          <a:noFill/>
          <a:ln>
            <a:noFill/>
          </a:ln>
        </p:spPr>
      </p:pic>
      <p:pic>
        <p:nvPicPr>
          <p:cNvPr id="90" name="Google Shape;90;p19"/>
          <p:cNvPicPr preferRelativeResize="0"/>
          <p:nvPr/>
        </p:nvPicPr>
        <p:blipFill rotWithShape="1">
          <a:blip r:embed="rId6">
            <a:alphaModFix/>
          </a:blip>
          <a:srcRect b="0" l="0" r="0" t="15404"/>
          <a:stretch/>
        </p:blipFill>
        <p:spPr>
          <a:xfrm>
            <a:off x="4572000" y="3202150"/>
            <a:ext cx="2790349" cy="1554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Navigation Subsystem Capabilities</a:t>
            </a:r>
            <a:endParaRPr/>
          </a:p>
        </p:txBody>
      </p:sp>
      <p:sp>
        <p:nvSpPr>
          <p:cNvPr id="96" name="Google Shape;96;p2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sz="2000"/>
              <a:t>Navigation Algorithms</a:t>
            </a:r>
            <a:endParaRPr b="1" sz="2000"/>
          </a:p>
          <a:p>
            <a:pPr indent="-330200" lvl="0" marL="457200" rtl="0" algn="l">
              <a:spcBef>
                <a:spcPts val="800"/>
              </a:spcBef>
              <a:spcAft>
                <a:spcPts val="0"/>
              </a:spcAft>
              <a:buSzPts val="1600"/>
              <a:buChar char="-"/>
            </a:pPr>
            <a:r>
              <a:rPr lang="en" sz="1600"/>
              <a:t>RPi 4B, Arduino, &amp; Ultrasonics</a:t>
            </a:r>
            <a:endParaRPr sz="1600"/>
          </a:p>
          <a:p>
            <a:pPr indent="-330200" lvl="0" marL="457200" rtl="0" algn="l">
              <a:spcBef>
                <a:spcPts val="0"/>
              </a:spcBef>
              <a:spcAft>
                <a:spcPts val="0"/>
              </a:spcAft>
              <a:buSzPts val="1600"/>
              <a:buChar char="-"/>
            </a:pPr>
            <a:r>
              <a:rPr lang="en" sz="1600"/>
              <a:t>Python Based Wall Avoidance</a:t>
            </a:r>
            <a:endParaRPr sz="1600"/>
          </a:p>
          <a:p>
            <a:pPr indent="0" lvl="0" marL="0" rtl="0" algn="l">
              <a:spcBef>
                <a:spcPts val="800"/>
              </a:spcBef>
              <a:spcAft>
                <a:spcPts val="0"/>
              </a:spcAft>
              <a:buNone/>
            </a:pPr>
            <a:r>
              <a:rPr b="1" lang="en" sz="2000"/>
              <a:t>Mapping Algorithms</a:t>
            </a:r>
            <a:endParaRPr b="1" sz="2000"/>
          </a:p>
          <a:p>
            <a:pPr indent="-336550" lvl="0" marL="457200" rtl="0" algn="l">
              <a:spcBef>
                <a:spcPts val="800"/>
              </a:spcBef>
              <a:spcAft>
                <a:spcPts val="0"/>
              </a:spcAft>
              <a:buSzPts val="1700"/>
              <a:buChar char="-"/>
            </a:pPr>
            <a:r>
              <a:rPr lang="en" sz="1700"/>
              <a:t>Slamtec </a:t>
            </a:r>
            <a:r>
              <a:rPr lang="en" sz="1700"/>
              <a:t>360 Degree Lidar </a:t>
            </a:r>
            <a:endParaRPr sz="1700"/>
          </a:p>
          <a:p>
            <a:pPr indent="-336550" lvl="0" marL="457200" rtl="0" algn="l">
              <a:spcBef>
                <a:spcPts val="0"/>
              </a:spcBef>
              <a:spcAft>
                <a:spcPts val="0"/>
              </a:spcAft>
              <a:buSzPts val="1700"/>
              <a:buChar char="-"/>
            </a:pPr>
            <a:r>
              <a:rPr lang="en" sz="1700"/>
              <a:t>Ubuntu, ROS, &amp; Hector SLAM</a:t>
            </a:r>
            <a:endParaRPr sz="1700"/>
          </a:p>
          <a:p>
            <a:pPr indent="0" lvl="0" marL="0" rtl="0" algn="l">
              <a:spcBef>
                <a:spcPts val="800"/>
              </a:spcBef>
              <a:spcAft>
                <a:spcPts val="0"/>
              </a:spcAft>
              <a:buNone/>
            </a:pPr>
            <a:r>
              <a:rPr b="1" lang="en" sz="2000"/>
              <a:t>Communication Protocol</a:t>
            </a:r>
            <a:endParaRPr b="1" sz="2000"/>
          </a:p>
          <a:p>
            <a:pPr indent="-336550" lvl="0" marL="457200" rtl="0" algn="l">
              <a:spcBef>
                <a:spcPts val="800"/>
              </a:spcBef>
              <a:spcAft>
                <a:spcPts val="0"/>
              </a:spcAft>
              <a:buSzPts val="1700"/>
              <a:buChar char="-"/>
            </a:pPr>
            <a:r>
              <a:rPr lang="en" sz="1700"/>
              <a:t>TP-Link N300 Router</a:t>
            </a:r>
            <a:endParaRPr sz="1700"/>
          </a:p>
          <a:p>
            <a:pPr indent="-336550" lvl="0" marL="457200" rtl="0" algn="l">
              <a:spcBef>
                <a:spcPts val="0"/>
              </a:spcBef>
              <a:spcAft>
                <a:spcPts val="0"/>
              </a:spcAft>
              <a:buSzPts val="1700"/>
              <a:buChar char="-"/>
            </a:pPr>
            <a:r>
              <a:rPr lang="en" sz="1700"/>
              <a:t>Windows Desktop Remote</a:t>
            </a:r>
            <a:endParaRPr b="1" sz="2000"/>
          </a:p>
        </p:txBody>
      </p:sp>
      <p:pic>
        <p:nvPicPr>
          <p:cNvPr id="97" name="Google Shape;97;p20"/>
          <p:cNvPicPr preferRelativeResize="0"/>
          <p:nvPr/>
        </p:nvPicPr>
        <p:blipFill>
          <a:blip r:embed="rId3">
            <a:alphaModFix/>
          </a:blip>
          <a:stretch>
            <a:fillRect/>
          </a:stretch>
        </p:blipFill>
        <p:spPr>
          <a:xfrm>
            <a:off x="4328438" y="3158400"/>
            <a:ext cx="1986825" cy="1469242"/>
          </a:xfrm>
          <a:prstGeom prst="rect">
            <a:avLst/>
          </a:prstGeom>
          <a:noFill/>
          <a:ln>
            <a:noFill/>
          </a:ln>
        </p:spPr>
      </p:pic>
      <p:pic>
        <p:nvPicPr>
          <p:cNvPr id="98" name="Google Shape;98;p20"/>
          <p:cNvPicPr preferRelativeResize="0"/>
          <p:nvPr/>
        </p:nvPicPr>
        <p:blipFill>
          <a:blip r:embed="rId4">
            <a:alphaModFix/>
          </a:blip>
          <a:stretch>
            <a:fillRect/>
          </a:stretch>
        </p:blipFill>
        <p:spPr>
          <a:xfrm>
            <a:off x="4175975" y="1361450"/>
            <a:ext cx="2220425" cy="1703550"/>
          </a:xfrm>
          <a:prstGeom prst="rect">
            <a:avLst/>
          </a:prstGeom>
          <a:noFill/>
          <a:ln>
            <a:noFill/>
          </a:ln>
        </p:spPr>
      </p:pic>
      <p:pic>
        <p:nvPicPr>
          <p:cNvPr id="99" name="Google Shape;99;p20"/>
          <p:cNvPicPr preferRelativeResize="0"/>
          <p:nvPr/>
        </p:nvPicPr>
        <p:blipFill>
          <a:blip r:embed="rId5">
            <a:alphaModFix/>
          </a:blip>
          <a:stretch>
            <a:fillRect/>
          </a:stretch>
        </p:blipFill>
        <p:spPr>
          <a:xfrm>
            <a:off x="6650588" y="3158400"/>
            <a:ext cx="1956525" cy="1380250"/>
          </a:xfrm>
          <a:prstGeom prst="rect">
            <a:avLst/>
          </a:prstGeom>
          <a:noFill/>
          <a:ln>
            <a:noFill/>
          </a:ln>
        </p:spPr>
      </p:pic>
      <p:pic>
        <p:nvPicPr>
          <p:cNvPr id="100" name="Google Shape;100;p20"/>
          <p:cNvPicPr preferRelativeResize="0"/>
          <p:nvPr/>
        </p:nvPicPr>
        <p:blipFill>
          <a:blip r:embed="rId6">
            <a:alphaModFix/>
          </a:blip>
          <a:stretch>
            <a:fillRect/>
          </a:stretch>
        </p:blipFill>
        <p:spPr>
          <a:xfrm>
            <a:off x="6652550" y="1360738"/>
            <a:ext cx="1952625" cy="1704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29175" y="-2"/>
            <a:ext cx="7886700" cy="651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100"/>
              <a:t>Image Stitching </a:t>
            </a:r>
            <a:endParaRPr sz="3100"/>
          </a:p>
        </p:txBody>
      </p:sp>
      <p:pic>
        <p:nvPicPr>
          <p:cNvPr id="106" name="Google Shape;106;p21"/>
          <p:cNvPicPr preferRelativeResize="0"/>
          <p:nvPr/>
        </p:nvPicPr>
        <p:blipFill>
          <a:blip r:embed="rId3">
            <a:alphaModFix/>
          </a:blip>
          <a:stretch>
            <a:fillRect/>
          </a:stretch>
        </p:blipFill>
        <p:spPr>
          <a:xfrm>
            <a:off x="95850" y="651299"/>
            <a:ext cx="2449649" cy="1938300"/>
          </a:xfrm>
          <a:prstGeom prst="rect">
            <a:avLst/>
          </a:prstGeom>
          <a:noFill/>
          <a:ln>
            <a:noFill/>
          </a:ln>
        </p:spPr>
      </p:pic>
      <p:pic>
        <p:nvPicPr>
          <p:cNvPr id="107" name="Google Shape;107;p21"/>
          <p:cNvPicPr preferRelativeResize="0"/>
          <p:nvPr/>
        </p:nvPicPr>
        <p:blipFill>
          <a:blip r:embed="rId4">
            <a:alphaModFix/>
          </a:blip>
          <a:stretch>
            <a:fillRect/>
          </a:stretch>
        </p:blipFill>
        <p:spPr>
          <a:xfrm>
            <a:off x="95850" y="2703300"/>
            <a:ext cx="4476150" cy="2175319"/>
          </a:xfrm>
          <a:prstGeom prst="rect">
            <a:avLst/>
          </a:prstGeom>
          <a:noFill/>
          <a:ln>
            <a:noFill/>
          </a:ln>
        </p:spPr>
      </p:pic>
      <p:pic>
        <p:nvPicPr>
          <p:cNvPr id="108" name="Google Shape;108;p21"/>
          <p:cNvPicPr preferRelativeResize="0"/>
          <p:nvPr/>
        </p:nvPicPr>
        <p:blipFill>
          <a:blip r:embed="rId5">
            <a:alphaModFix/>
          </a:blip>
          <a:stretch>
            <a:fillRect/>
          </a:stretch>
        </p:blipFill>
        <p:spPr>
          <a:xfrm>
            <a:off x="2719977" y="651288"/>
            <a:ext cx="1852026" cy="1938300"/>
          </a:xfrm>
          <a:prstGeom prst="rect">
            <a:avLst/>
          </a:prstGeom>
          <a:noFill/>
          <a:ln>
            <a:noFill/>
          </a:ln>
        </p:spPr>
      </p:pic>
      <p:pic>
        <p:nvPicPr>
          <p:cNvPr id="109" name="Google Shape;109;p21"/>
          <p:cNvPicPr preferRelativeResize="0"/>
          <p:nvPr/>
        </p:nvPicPr>
        <p:blipFill>
          <a:blip r:embed="rId6">
            <a:alphaModFix/>
          </a:blip>
          <a:stretch>
            <a:fillRect/>
          </a:stretch>
        </p:blipFill>
        <p:spPr>
          <a:xfrm>
            <a:off x="4744775" y="734261"/>
            <a:ext cx="4249875" cy="404041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